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71" r:id="rId2"/>
    <p:sldId id="275" r:id="rId3"/>
    <p:sldId id="310" r:id="rId4"/>
    <p:sldId id="311" r:id="rId5"/>
    <p:sldId id="296" r:id="rId6"/>
    <p:sldId id="298" r:id="rId7"/>
    <p:sldId id="292" r:id="rId8"/>
    <p:sldId id="299" r:id="rId9"/>
    <p:sldId id="329" r:id="rId10"/>
    <p:sldId id="300" r:id="rId11"/>
    <p:sldId id="301" r:id="rId12"/>
    <p:sldId id="302" r:id="rId13"/>
    <p:sldId id="304" r:id="rId14"/>
    <p:sldId id="293" r:id="rId15"/>
    <p:sldId id="306" r:id="rId16"/>
    <p:sldId id="307" r:id="rId17"/>
    <p:sldId id="308" r:id="rId18"/>
    <p:sldId id="334" r:id="rId19"/>
    <p:sldId id="309" r:id="rId20"/>
    <p:sldId id="330" r:id="rId21"/>
    <p:sldId id="331" r:id="rId22"/>
    <p:sldId id="332" r:id="rId23"/>
    <p:sldId id="333" r:id="rId24"/>
    <p:sldId id="294" r:id="rId25"/>
    <p:sldId id="295" r:id="rId26"/>
    <p:sldId id="273" r:id="rId27"/>
  </p:sldIdLst>
  <p:sldSz cx="12192000" cy="6858000"/>
  <p:notesSz cx="6858000" cy="9144000"/>
  <p:embeddedFontLst>
    <p:embeddedFont>
      <p:font typeface="方正宋刻本秀楷简体" panose="02010600030101010101" charset="-122"/>
      <p:regular r:id="rId29"/>
    </p:embeddedFont>
    <p:embeddedFont>
      <p:font typeface="Berlin Sans FB Demi" panose="020E0802020502020306" pitchFamily="34" charset="0"/>
      <p:bold r:id="rId30"/>
    </p:embeddedFont>
    <p:embeddedFont>
      <p:font typeface="本墨竞圆" panose="02000000000000000000" pitchFamily="2" charset="-122"/>
      <p:regular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等线 Light" panose="02010600030101010101" pitchFamily="2" charset="-122"/>
      <p:regular r:id="rId34"/>
    </p:embeddedFont>
    <p:embeddedFont>
      <p:font typeface="黑体" panose="02010609060101010101" pitchFamily="49" charset="-122"/>
      <p:regular r:id="rId35"/>
    </p:embeddedFont>
    <p:embeddedFont>
      <p:font typeface="华文楷体" panose="02010600040101010101" pitchFamily="2" charset="-122"/>
      <p:regular r:id="rId36"/>
    </p:embeddedFont>
    <p:embeddedFont>
      <p:font typeface="华文中宋" panose="0201060004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FEF"/>
    <a:srgbClr val="E9B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3205" autoAdjust="0"/>
  </p:normalViewPr>
  <p:slideViewPr>
    <p:cSldViewPr snapToGrid="0" showGuides="1">
      <p:cViewPr varScale="1">
        <p:scale>
          <a:sx n="82" d="100"/>
          <a:sy n="82" d="100"/>
        </p:scale>
        <p:origin x="5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2C777-64A2-4033-88EC-9CC20EB4AFB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CC49D-1B4D-453D-A021-86EC902FC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35606" y="1043038"/>
            <a:ext cx="8505598" cy="4771924"/>
            <a:chOff x="1835606" y="256434"/>
            <a:chExt cx="8505598" cy="4771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1837236" y="256434"/>
              <a:ext cx="8503968" cy="4771924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35606" y="256435"/>
              <a:ext cx="8503967" cy="47719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" name="图形 1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4577" y="1851890"/>
            <a:ext cx="1042844" cy="8533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4625" y="2959212"/>
            <a:ext cx="71033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4800" b="1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大规模信息系统构建技术</a:t>
            </a:r>
            <a:endParaRPr lang="en-US" altLang="zh-CN" sz="4800" b="1" dirty="0">
              <a:solidFill>
                <a:schemeClr val="accent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分布式数据库项目验收</a:t>
            </a:r>
            <a:r>
              <a:rPr lang="en-US" altLang="zh-CN" sz="4800" b="1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  </a:t>
            </a:r>
            <a:endParaRPr lang="zh-CN" altLang="en-US" sz="4800" b="1" dirty="0">
              <a:solidFill>
                <a:schemeClr val="accent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41753" y="4875166"/>
            <a:ext cx="456737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参与者：叶沐阳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俞博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郭一铭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554532" y="4878753"/>
            <a:ext cx="25656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指导老师：鲍凌峰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39345" y="1182191"/>
            <a:ext cx="8293226" cy="44936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直角三角形 31"/>
          <p:cNvSpPr/>
          <p:nvPr/>
        </p:nvSpPr>
        <p:spPr>
          <a:xfrm>
            <a:off x="2015608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直角三角形 32"/>
          <p:cNvSpPr/>
          <p:nvPr/>
        </p:nvSpPr>
        <p:spPr>
          <a:xfrm flipH="1">
            <a:off x="9800742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直角三角形 33"/>
          <p:cNvSpPr/>
          <p:nvPr/>
        </p:nvSpPr>
        <p:spPr>
          <a:xfrm flipV="1">
            <a:off x="2015609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直角三角形 36"/>
          <p:cNvSpPr/>
          <p:nvPr/>
        </p:nvSpPr>
        <p:spPr>
          <a:xfrm flipH="1" flipV="1">
            <a:off x="9805678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9" name="图片 12" descr="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713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aster</a:t>
            </a: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18" name="图片 18" descr="client类图"/>
          <p:cNvPicPr>
            <a:picLocks noChangeAspect="1"/>
          </p:cNvPicPr>
          <p:nvPr/>
        </p:nvPicPr>
        <p:blipFill>
          <a:blip r:embed="rId3"/>
          <a:srcRect l="28899" r="38150"/>
          <a:stretch>
            <a:fillRect/>
          </a:stretch>
        </p:blipFill>
        <p:spPr>
          <a:xfrm>
            <a:off x="7887970" y="1005840"/>
            <a:ext cx="4030345" cy="53257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39745" y="1294130"/>
            <a:ext cx="4752340" cy="4471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主要功能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func.go文件。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建立与 Client 和Region的通信，通过 Client 的请求查找相关 Region 信息，并将结果返回至 Client。处理了增加/删除table/index请求时对master缓存信息的更新。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db.go 文件。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存放master本地缓存数据库（用于复杂查询）所需要的函数。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region</a:t>
            </a: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模块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938" y="1590054"/>
            <a:ext cx="4830388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主要功能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：</a:t>
            </a:r>
            <a:endParaRPr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加入etcd的集群管理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处理Client端和master端发送的sql语句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对数据库进行增删改查</a:t>
            </a:r>
          </a:p>
        </p:txBody>
      </p:sp>
      <p:pic>
        <p:nvPicPr>
          <p:cNvPr id="9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371643" y="1759998"/>
            <a:ext cx="3323340" cy="306134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991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client</a:t>
            </a: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745" y="1294130"/>
            <a:ext cx="4752340" cy="5220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client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向上负责与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用户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进行直接交互，向下与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进行连接。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主要功能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预处理输入的sql语句，根据解析调用master或者region中接口进行执行语句。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如果语句为</a:t>
            </a:r>
            <a:r>
              <a:rPr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create、show、drop、select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调用master接口，由master调用region接口；其他情况调用master得到table所在的region，然后调用对应的region接口。</a:t>
            </a:r>
          </a:p>
        </p:txBody>
      </p:sp>
      <p:pic>
        <p:nvPicPr>
          <p:cNvPr id="2" name="图片 16" descr="client类图"/>
          <p:cNvPicPr>
            <a:picLocks noChangeAspect="1"/>
          </p:cNvPicPr>
          <p:nvPr/>
        </p:nvPicPr>
        <p:blipFill>
          <a:blip r:embed="rId3"/>
          <a:srcRect t="34637" r="79351" b="32399"/>
          <a:stretch>
            <a:fillRect/>
          </a:stretch>
        </p:blipFill>
        <p:spPr>
          <a:xfrm>
            <a:off x="8114665" y="1173480"/>
            <a:ext cx="3788410" cy="3300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15" name="图片 15" descr="client工作流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45" y="685800"/>
            <a:ext cx="5083175" cy="54686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39938" y="620556"/>
            <a:ext cx="6991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  client</a:t>
            </a: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模块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725" y="1419697"/>
            <a:ext cx="6130212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工作流程图：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indent="0">
              <a:lnSpc>
                <a:spcPct val="150000"/>
              </a:lnSpc>
              <a:buFont typeface="+mj-ea"/>
              <a:buNone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43142" y="1096716"/>
            <a:ext cx="3448196" cy="4508927"/>
            <a:chOff x="5743142" y="1096716"/>
            <a:chExt cx="3448196" cy="4508927"/>
          </a:xfrm>
        </p:grpSpPr>
        <p:sp>
          <p:nvSpPr>
            <p:cNvPr id="16" name="文本框 15"/>
            <p:cNvSpPr txBox="1"/>
            <p:nvPr/>
          </p:nvSpPr>
          <p:spPr>
            <a:xfrm>
              <a:off x="6782597" y="1096716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700" b="1" dirty="0">
                  <a:solidFill>
                    <a:schemeClr val="bg1">
                      <a:lumMod val="85000"/>
                    </a:schemeClr>
                  </a:solidFill>
                  <a:latin typeface="Berlin Sans FB Demi" panose="020E0802020502020306" pitchFamily="34" charset="0"/>
                  <a:ea typeface="方正宋刻本秀楷简体" panose="02000000000000000000" pitchFamily="2" charset="-122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43142" y="3136612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核心功能介绍</a:t>
              </a:r>
            </a:p>
          </p:txBody>
        </p:sp>
      </p:grp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通信简介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745" y="1309370"/>
            <a:ext cx="8667750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通信简介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远程过程调用（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Remote Procedure Call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RPC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）是一个计算机通信协议，该协议允许运行于一台计算机的程序调用另一台计算机的子程序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在架构中，client与Master进行多对一的连接，Region与Master进行多对一的连接，而client与Region的连接不定（正常操作下随着SQL语句的执行应该会逐步变成一对多）。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建立rpcClient时，只需要指定IP地址和端口号即可通过DialHttp函数获取到rpcClient，随后便可使用rpcClient对region/master的函数进行调用。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通信协议设计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系统封装了非阻塞的RPC调用函数TimeoutRPC，master/func.go和region/func.go中的大部分函数采用了基于传入两个指针参数，一个作为封装好的函数固有参数，另一个作为返回值的策略。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集群管理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938" y="1288770"/>
            <a:ext cx="8430012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本系统使用 etcd 作为集群管理工具。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当 region 节点上线时，其将在 etcd 键值对存储系统中创建一个具有生命周期的，以该进程所在服务器 IP 地址为键的键值对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（租约）</a:t>
            </a:r>
            <a:r>
              <a:rPr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，并持续维持其生命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（周期性地向 etcd 发送心跳信号来证明节点存在）。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 节点开启后，其将持续监测键值对存储系统中的各种更新。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当某个节点意外关闭后，可以看到master中监视到etcd的键值对变化，启动对应的函数。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</a:t>
            </a: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数据分布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938" y="1302841"/>
            <a:ext cx="7977250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 进程的内存中存储了分布式数据库所有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table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的信息（名称）及它们与region的关系，以及所有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index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信息（名称）及它们与table的关系。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table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index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的数据存储于 region 服务器中。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建立了一个缓存数据库，用于复杂查询。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F8895-7F28-42B5-60A7-A46FAA27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195" y="3105754"/>
            <a:ext cx="8614787" cy="3366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84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分布式查询</a:t>
            </a: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938" y="1302841"/>
            <a:ext cx="797725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master中的TableIP变量和Owntablelist变量记录了各个表格存在的节点；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Backup变量存储了每个主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服务器对应的副本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region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服务器。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具体增删改查操作在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服务器中进行。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85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副本管理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938" y="1223423"/>
            <a:ext cx="8865018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初始化时能根据可用节点来自动分配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主从服务器对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副本服务器是对主服务器的备份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主服务器中所有的操作都会同时在副本服务器中执行。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本项目要求节点个数至少为2个，如果节点个数为单数，则多余的节点作为待用节点等待后续分配，如果是双数则两两配对为主从服务器对。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>
            <p:custDataLst>
              <p:tags r:id="rId1"/>
            </p:custDataLst>
          </p:nvPr>
        </p:nvSpPr>
        <p:spPr>
          <a:xfrm>
            <a:off x="6159095" y="978423"/>
            <a:ext cx="38343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7145825" y="1195826"/>
            <a:ext cx="300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项目基本概况</a:t>
            </a:r>
          </a:p>
        </p:txBody>
      </p:sp>
      <p:sp>
        <p:nvSpPr>
          <p:cNvPr id="41" name="文本框 40"/>
          <p:cNvSpPr txBox="1"/>
          <p:nvPr>
            <p:custDataLst>
              <p:tags r:id="rId3"/>
            </p:custDataLst>
          </p:nvPr>
        </p:nvSpPr>
        <p:spPr>
          <a:xfrm>
            <a:off x="6159096" y="1904038"/>
            <a:ext cx="47641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>
            <p:custDataLst>
              <p:tags r:id="rId4"/>
            </p:custDataLst>
          </p:nvPr>
        </p:nvSpPr>
        <p:spPr>
          <a:xfrm>
            <a:off x="7145825" y="2059232"/>
            <a:ext cx="300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项目模块介绍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71550" y="714375"/>
            <a:ext cx="4127499" cy="5429250"/>
            <a:chOff x="971550" y="714375"/>
            <a:chExt cx="4127499" cy="5429250"/>
          </a:xfrm>
        </p:grpSpPr>
        <p:sp>
          <p:nvSpPr>
            <p:cNvPr id="2" name="矩形 1"/>
            <p:cNvSpPr/>
            <p:nvPr/>
          </p:nvSpPr>
          <p:spPr>
            <a:xfrm>
              <a:off x="971550" y="714375"/>
              <a:ext cx="4127499" cy="5429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177328" y="2712562"/>
              <a:ext cx="17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目录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77328" y="3429000"/>
              <a:ext cx="1715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CONTENTS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书体坊郭沫若字体" panose="03000509000000000000" pitchFamily="65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9775" y="772822"/>
              <a:ext cx="3951049" cy="53123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直角三角形 39"/>
            <p:cNvSpPr/>
            <p:nvPr/>
          </p:nvSpPr>
          <p:spPr>
            <a:xfrm>
              <a:off x="1130237" y="5702175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" name="直角三角形 43"/>
            <p:cNvSpPr/>
            <p:nvPr/>
          </p:nvSpPr>
          <p:spPr>
            <a:xfrm flipH="1">
              <a:off x="4612985" y="569984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V="1">
              <a:off x="1130238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 flipV="1">
              <a:off x="4612985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6159095" y="2813706"/>
            <a:ext cx="4587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7145824" y="2968900"/>
            <a:ext cx="300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核心功能演示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6159095" y="4711261"/>
            <a:ext cx="49564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prstClr val="black"/>
                </a:solidFill>
                <a:latin typeface="Berlin Sans FB Demi" panose="020E0802020502020306" pitchFamily="34" charset="0"/>
                <a:ea typeface="方正宋刻本秀楷简体" panose="02000000000000000000" pitchFamily="2" charset="-122"/>
              </a:rPr>
              <a:t>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7145825" y="4928664"/>
            <a:ext cx="217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总结与提问</a:t>
            </a: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6141462" y="3765271"/>
            <a:ext cx="49564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7145823" y="3949402"/>
            <a:ext cx="300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系统整体演示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2" grpId="0"/>
      <p:bldP spid="19" grpId="0"/>
      <p:bldP spid="20" grpId="0"/>
      <p:bldP spid="21" grpId="0"/>
      <p:bldP spid="22" grpId="0"/>
      <p:bldP spid="25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7035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3.6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均衡负载</a:t>
            </a: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938" y="1223423"/>
            <a:ext cx="8865018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在该项目中我们通过 master 的调度实现了负载均衡的设计。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本项目中负载大小结合表格数和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操作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数综合计算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在创建一张表时，总是会选择负载最少的节点进行创建；下线后孤立的节点内容也会被转移到负载最少的节点上。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当某个节点的负载超过阈值，会将该节点的部分表格转移到当前负载最轻的节点上。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792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本墨竞圆" panose="02000000000000000000" pitchFamily="2" charset="-122"/>
                <a:ea typeface="本墨竞圆" panose="02000000000000000000" pitchFamily="2" charset="-122"/>
              </a:rPr>
              <a:t>3.8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本墨竞圆" panose="02000000000000000000" pitchFamily="2" charset="-122"/>
              <a:ea typeface="本墨竞圆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容错容灾</a:t>
            </a: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938" y="1223423"/>
            <a:ext cx="8865018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主服务器下线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如果有待用region，启动副本region作为新的主服务器，待用节点作为其副本服务器；否则把副本region中的内容都转存到某个region对中，将副本region变成待用region。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副本服务器下线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如果有待用region，将其设为副本region；否则把主服务器region中的内容都转存到其他region对中，将主region转换为待用region。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Master服务器下线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每次操作都会序列化master中的关键属性并保存到.gob文件中，如果Master服务器意外下线，再次启动将读取.gob文件中的内容并反序列化为master中的信息。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7035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3.7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容错容灾</a:t>
            </a: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938" y="1223423"/>
            <a:ext cx="886501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流程图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27920-12CF-4BBC-3505-B2554E18E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36" y="321914"/>
            <a:ext cx="9825927" cy="6332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复杂sql语句的查询</a:t>
            </a: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938" y="1223423"/>
            <a:ext cx="8865018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当查询中涉及不止一个table的时候，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如select * from user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cross join user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将所有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有关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的table缓存到master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的本地数据库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在master中进行查询后，输出结果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清空缓存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数据库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若多个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join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同时进行：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本地记录了每个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table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被复制或删除的次数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实际上只会复制从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的那次，删除从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的那次，保证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table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不重复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43142" y="1096716"/>
            <a:ext cx="3448196" cy="4508927"/>
            <a:chOff x="5743142" y="1096716"/>
            <a:chExt cx="3448196" cy="4508927"/>
          </a:xfrm>
        </p:grpSpPr>
        <p:sp>
          <p:nvSpPr>
            <p:cNvPr id="16" name="文本框 15"/>
            <p:cNvSpPr txBox="1"/>
            <p:nvPr/>
          </p:nvSpPr>
          <p:spPr>
            <a:xfrm>
              <a:off x="6782597" y="1096716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700" b="1" dirty="0">
                  <a:solidFill>
                    <a:schemeClr val="bg1">
                      <a:lumMod val="85000"/>
                    </a:schemeClr>
                  </a:solidFill>
                  <a:latin typeface="Berlin Sans FB Demi" panose="020E0802020502020306" pitchFamily="34" charset="0"/>
                  <a:ea typeface="方正宋刻本秀楷简体" panose="02000000000000000000" pitchFamily="2" charset="-122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43142" y="3136612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系统整体演示</a:t>
              </a:r>
            </a:p>
          </p:txBody>
        </p:sp>
      </p:grp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79772" y="1096716"/>
            <a:ext cx="3448196" cy="4508927"/>
            <a:chOff x="6079772" y="1096716"/>
            <a:chExt cx="3448196" cy="4508927"/>
          </a:xfrm>
        </p:grpSpPr>
        <p:sp>
          <p:nvSpPr>
            <p:cNvPr id="16" name="文本框 15"/>
            <p:cNvSpPr txBox="1"/>
            <p:nvPr/>
          </p:nvSpPr>
          <p:spPr>
            <a:xfrm>
              <a:off x="6782597" y="1096716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700" b="1" dirty="0">
                  <a:solidFill>
                    <a:schemeClr val="bg1">
                      <a:lumMod val="85000"/>
                    </a:schemeClr>
                  </a:solidFill>
                  <a:latin typeface="Berlin Sans FB Demi" panose="020E0802020502020306" pitchFamily="34" charset="0"/>
                  <a:ea typeface="方正宋刻本秀楷简体" panose="02000000000000000000" pitchFamily="2" charset="-122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79772" y="3075057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项目总结提问</a:t>
              </a:r>
            </a:p>
          </p:txBody>
        </p:sp>
      </p:grp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84048" y="117048"/>
            <a:ext cx="6623904" cy="6623902"/>
          </a:xfrm>
          <a:prstGeom prst="rect">
            <a:avLst/>
          </a:prstGeom>
          <a:blipFill dpi="0" rotWithShape="1">
            <a:blip r:embed="rId3">
              <a:alphaModFix amt="1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048" y="2319431"/>
            <a:ext cx="7029297" cy="2219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43142" y="1096716"/>
            <a:ext cx="3448196" cy="4508927"/>
            <a:chOff x="5743142" y="1096716"/>
            <a:chExt cx="3448196" cy="4508927"/>
          </a:xfrm>
        </p:grpSpPr>
        <p:sp>
          <p:nvSpPr>
            <p:cNvPr id="16" name="文本框 15"/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43142" y="3136612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项目基本概况</a:t>
              </a:r>
            </a:p>
          </p:txBody>
        </p:sp>
      </p:grp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项目</a:t>
            </a:r>
            <a:r>
              <a:rPr lang="zh-CN" altLang="en-US" b="1" dirty="0">
                <a:solidFill>
                  <a:prstClr val="white"/>
                </a:solidFill>
                <a:latin typeface="华文楷体" panose="02010600040101010101" charset="-122"/>
                <a:ea typeface="华文楷体" panose="02010600040101010101" charset="-122"/>
              </a:rPr>
              <a:t>基本概况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39938" y="620556"/>
            <a:ext cx="546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分布式数据库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项目背景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21898" y="1683562"/>
            <a:ext cx="6130212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功能实现：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集群管理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数据分布</a:t>
            </a: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负载均衡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副本管理</a:t>
            </a: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容错容灾</a:t>
            </a: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分布式查询</a:t>
            </a: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复杂查询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34330" y="1703753"/>
            <a:ext cx="6130212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技术选型：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集群管理工具：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etcd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开发语言：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数据库：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sqlite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协作开发：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github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99" y="4728528"/>
            <a:ext cx="3228975" cy="1608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kern="1200" cap="none" spc="0" normalizeH="0" baseline="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.2</a:t>
            </a:r>
            <a:endParaRPr kumimoji="0" lang="zh-CN" altLang="en-US" sz="3200" b="1" i="0" kern="1200" cap="none" spc="0" normalizeH="0" baseline="0" noProof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kern="1200" cap="none" spc="0" normalizeH="0" baseline="0" noProof="0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+mn-cs"/>
              </a:rPr>
              <a:t>小组成员分工</a:t>
            </a: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kern="1200" cap="none" spc="0" normalizeH="0" baseline="0" noProof="0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项目</a:t>
            </a: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基本概况</a:t>
            </a:r>
            <a:endParaRPr kumimoji="0" lang="zh-CN" altLang="en-US" b="1" i="0" kern="1200" cap="none" spc="0" normalizeH="0" baseline="0" noProof="0" dirty="0">
              <a:solidFill>
                <a:prstClr val="white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59430" y="1220470"/>
          <a:ext cx="8128000" cy="5068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12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学号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姓名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分工职责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2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3210104095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叶沐阳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总体框架搭建，集群管理、副本管理、分布式查询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12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3210105512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俞博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部分分布式查询，部分副本管理，容错容灾，负载均衡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12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3210104116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郭一铭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32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分布式查询，数据库查询以及复杂查询</a:t>
                      </a:r>
                      <a:endParaRPr lang="en-US" altLang="en-US" sz="32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115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团队协作</a:t>
            </a: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项目</a:t>
            </a: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基本概况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05" y="1203960"/>
            <a:ext cx="6700520" cy="4960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05130" y="1220307"/>
            <a:ext cx="6130212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协作开发：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github</a:t>
            </a: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进行协作开发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43142" y="1096716"/>
            <a:ext cx="3448196" cy="4508927"/>
            <a:chOff x="5743142" y="1096716"/>
            <a:chExt cx="3448196" cy="4508927"/>
          </a:xfrm>
        </p:grpSpPr>
        <p:sp>
          <p:nvSpPr>
            <p:cNvPr id="16" name="文本框 15"/>
            <p:cNvSpPr txBox="1"/>
            <p:nvPr/>
          </p:nvSpPr>
          <p:spPr>
            <a:xfrm>
              <a:off x="6782597" y="1096716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700" b="1" dirty="0">
                  <a:solidFill>
                    <a:schemeClr val="bg1">
                      <a:lumMod val="85000"/>
                    </a:schemeClr>
                  </a:solidFill>
                  <a:latin typeface="Berlin Sans FB Demi" panose="020E0802020502020306" pitchFamily="34" charset="0"/>
                  <a:ea typeface="方正宋刻本秀楷简体" panose="02000000000000000000" pitchFamily="2" charset="-122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43142" y="3136612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项目模块介绍</a:t>
              </a:r>
            </a:p>
          </p:txBody>
        </p:sp>
      </p:grp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项目整体架构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9745" y="1590040"/>
            <a:ext cx="3253740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client 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模块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：用户与数据库交互的接口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Master模块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管理Region模块，实现系统的集群管理、负载均衡、副本管理、容错容灾、数据分布、分布式查询等功能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 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模块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：负责数据库引擎的运行与服从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master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的调度安排。</a:t>
            </a:r>
          </a:p>
        </p:txBody>
      </p:sp>
      <p:pic>
        <p:nvPicPr>
          <p:cNvPr id="2" name="图片 2" descr="总体架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35" y="1438275"/>
            <a:ext cx="5271770" cy="4385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9938" y="620556"/>
            <a:ext cx="713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0572" y="651333"/>
            <a:ext cx="4099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aster</a:t>
            </a:r>
            <a:r>
              <a:rPr lang="zh-CN" altLang="en-US" sz="2800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5" name="图片 1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18" name="图片 18" descr="client类图"/>
          <p:cNvPicPr>
            <a:picLocks noChangeAspect="1"/>
          </p:cNvPicPr>
          <p:nvPr/>
        </p:nvPicPr>
        <p:blipFill>
          <a:blip r:embed="rId3"/>
          <a:srcRect l="28899" r="38150"/>
          <a:stretch>
            <a:fillRect/>
          </a:stretch>
        </p:blipFill>
        <p:spPr>
          <a:xfrm>
            <a:off x="7887970" y="1005840"/>
            <a:ext cx="4030345" cy="53257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39745" y="1294130"/>
            <a:ext cx="4752340" cy="509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主要功能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该项目中 Master 层的功能由四个子文件实现： 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master.go文件。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存储了所有节点和表格的信息。定义了缓存表并进行了系统的初始化，同步了数据库中的信息。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etcd.go文件。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建立与 etcd的连接，实现数据集群管理，对节点的状态改变进行监听，处理新增节点、节点出错等情况，基于此实现了容错容灾等功能。 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Q3NjQxYmZmN2ZkODIxYWNiNTEzMzQyMTZmNzQ1Mm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0*337"/>
  <p:tag name="TABLE_ENDDRAG_RECT" val="240*96*640*3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2070866141732,&quot;left&quot;:483.5796850393701,&quot;top&quot;:77.0411811023622,&quot;width&quot;:315.9203149606299}"/>
</p:tagLst>
</file>

<file path=ppt/theme/theme1.xml><?xml version="1.0" encoding="utf-8"?>
<a:theme xmlns:a="http://schemas.openxmlformats.org/drawingml/2006/main" name="1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0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方正宋刻本秀楷简体" panose="02000000000000000000" pitchFamily="2" charset="-122"/>
            <a:ea typeface="方正宋刻本秀楷简体" panose="02000000000000000000" pitchFamily="2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889</Words>
  <Application>Microsoft Office PowerPoint</Application>
  <PresentationFormat>宽屏</PresentationFormat>
  <Paragraphs>173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Wingdings</vt:lpstr>
      <vt:lpstr>华文楷体</vt:lpstr>
      <vt:lpstr>Berlin Sans FB Demi</vt:lpstr>
      <vt:lpstr>微软雅黑</vt:lpstr>
      <vt:lpstr>本墨竞圆</vt:lpstr>
      <vt:lpstr>宋体</vt:lpstr>
      <vt:lpstr>华文中宋</vt:lpstr>
      <vt:lpstr>等线</vt:lpstr>
      <vt:lpstr>方正宋刻本秀楷简体</vt:lpstr>
      <vt:lpstr>黑体</vt:lpstr>
      <vt:lpstr>Arial</vt:lpstr>
      <vt:lpstr>等线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d ymy</cp:lastModifiedBy>
  <cp:revision>70</cp:revision>
  <dcterms:created xsi:type="dcterms:W3CDTF">2020-03-13T06:12:00Z</dcterms:created>
  <dcterms:modified xsi:type="dcterms:W3CDTF">2024-05-29T03:09:54Z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C0A78C3BA799410493B2CEF6E7BACC1A_12</vt:lpwstr>
  </property>
  <property fmtid="{D5CDD505-2E9C-101B-9397-08002B2CF9AE}" pid="3" name="KSOProductBuildVer">
    <vt:lpwstr>2052-12.1.0.16929</vt:lpwstr>
  </property>
</Properties>
</file>